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1"/>
    <p:restoredTop sz="94718"/>
  </p:normalViewPr>
  <p:slideViewPr>
    <p:cSldViewPr snapToGrid="0" snapToObjects="1">
      <p:cViewPr>
        <p:scale>
          <a:sx n="66" d="100"/>
          <a:sy n="66" d="100"/>
        </p:scale>
        <p:origin x="11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974989"/>
            <a:ext cx="1080052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PDF File Manipulation using </a:t>
            </a:r>
            <a:r>
              <a:rPr lang="en-US" sz="7200" dirty="0" err="1" smtClean="0">
                <a:solidFill>
                  <a:srgbClr val="27515E"/>
                </a:solidFill>
              </a:rPr>
              <a:t>PDFtools</a:t>
            </a:r>
            <a:r>
              <a:rPr lang="en-US" sz="7200" dirty="0" smtClean="0">
                <a:solidFill>
                  <a:srgbClr val="27515E"/>
                </a:solidFill>
              </a:rPr>
              <a:t> Library in R</a:t>
            </a:r>
            <a:endParaRPr lang="en-US" sz="72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2979" b="29619"/>
          <a:stretch/>
        </p:blipFill>
        <p:spPr>
          <a:xfrm>
            <a:off x="718590" y="556592"/>
            <a:ext cx="11040892" cy="6217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/>
          <p:cNvSpPr/>
          <p:nvPr/>
        </p:nvSpPr>
        <p:spPr>
          <a:xfrm flipH="1">
            <a:off x="7250927" y="4998720"/>
            <a:ext cx="594360" cy="5225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03906" y="1849254"/>
            <a:ext cx="487680" cy="4463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298" y="40234"/>
            <a:ext cx="116894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 library(</a:t>
            </a:r>
            <a:r>
              <a:rPr lang="en-US" sz="2400" dirty="0" err="1" smtClean="0">
                <a:solidFill>
                  <a:srgbClr val="FF0000"/>
                </a:solidFill>
              </a:rPr>
              <a:t>pdftools</a:t>
            </a:r>
            <a:r>
              <a:rPr lang="en-US" sz="2400" dirty="0" smtClean="0">
                <a:solidFill>
                  <a:srgbClr val="FF0000"/>
                </a:solidFill>
              </a:rPr>
              <a:t>)    -  </a:t>
            </a:r>
            <a:r>
              <a:rPr lang="en-US" sz="2400" dirty="0" err="1" smtClean="0">
                <a:solidFill>
                  <a:srgbClr val="FF0000"/>
                </a:solidFill>
              </a:rPr>
              <a:t>pdfpages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&lt;- </a:t>
            </a:r>
            <a:r>
              <a:rPr lang="en-US" sz="2400" dirty="0" err="1">
                <a:solidFill>
                  <a:srgbClr val="FF0000"/>
                </a:solidFill>
              </a:rPr>
              <a:t>pdf_text</a:t>
            </a:r>
            <a:r>
              <a:rPr lang="en-US" sz="2400" dirty="0">
                <a:solidFill>
                  <a:srgbClr val="FF0000"/>
                </a:solidFill>
              </a:rPr>
              <a:t>("HotelReview12.31.17.pdf</a:t>
            </a:r>
            <a:r>
              <a:rPr lang="en-US" sz="2400" dirty="0" smtClean="0">
                <a:solidFill>
                  <a:srgbClr val="FF0000"/>
                </a:solidFill>
              </a:rPr>
              <a:t>").     - print(</a:t>
            </a:r>
            <a:r>
              <a:rPr lang="en-US" sz="2400" dirty="0" err="1" smtClean="0">
                <a:solidFill>
                  <a:srgbClr val="FF0000"/>
                </a:solidFill>
              </a:rPr>
              <a:t>pdfpages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9163047" y="314630"/>
            <a:ext cx="1167853" cy="868680"/>
          </a:xfrm>
          <a:prstGeom prst="curvedConnector3">
            <a:avLst>
              <a:gd name="adj1" fmla="val -7418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913130"/>
            <a:ext cx="12052300" cy="570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0160" y="33372"/>
            <a:ext cx="1114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 </a:t>
            </a:r>
            <a:r>
              <a:rPr lang="en-US" sz="2800" dirty="0" err="1" smtClean="0"/>
              <a:t>pagebreaks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err="1"/>
              <a:t>strsplit</a:t>
            </a:r>
            <a:r>
              <a:rPr lang="en-US" sz="2800" dirty="0"/>
              <a:t>(</a:t>
            </a:r>
            <a:r>
              <a:rPr lang="en-US" sz="2800" dirty="0" err="1"/>
              <a:t>pdfpages</a:t>
            </a:r>
            <a:r>
              <a:rPr lang="en-US" sz="2800" dirty="0"/>
              <a:t>, "\n</a:t>
            </a:r>
            <a:r>
              <a:rPr lang="en-US" sz="2800" dirty="0" smtClean="0"/>
              <a:t>")             -Print(</a:t>
            </a:r>
            <a:r>
              <a:rPr lang="en-US" sz="2800" dirty="0" err="1" smtClean="0"/>
              <a:t>pagebreaks</a:t>
            </a:r>
            <a:r>
              <a:rPr lang="en-US" sz="2800" dirty="0" smtClean="0"/>
              <a:t>) </a:t>
            </a:r>
            <a:endParaRPr lang="en-US" sz="2800" dirty="0"/>
          </a:p>
        </p:txBody>
      </p:sp>
      <p:sp>
        <p:nvSpPr>
          <p:cNvPr id="4" name="Cloud 3"/>
          <p:cNvSpPr/>
          <p:nvPr/>
        </p:nvSpPr>
        <p:spPr>
          <a:xfrm>
            <a:off x="6165850" y="1295400"/>
            <a:ext cx="4724400" cy="292608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59370" y="1949848"/>
            <a:ext cx="3230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NO more “\n”!!!!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8060" y="826943"/>
            <a:ext cx="365097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/>
              <a:t>pdfpage3 </a:t>
            </a:r>
            <a:r>
              <a:rPr lang="en-US" sz="2800" dirty="0"/>
              <a:t>&lt;- </a:t>
            </a:r>
            <a:r>
              <a:rPr lang="en-US" sz="2800" dirty="0" err="1"/>
              <a:t>pagebreaks</a:t>
            </a:r>
            <a:r>
              <a:rPr lang="en-US" sz="2800" dirty="0"/>
              <a:t>[[3</a:t>
            </a:r>
            <a:r>
              <a:rPr lang="en-US" sz="2800" dirty="0" smtClean="0"/>
              <a:t>]]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 smtClean="0"/>
              <a:t>What are the [[double brackets]]? 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 smtClean="0"/>
              <a:t>I’m so glad you asked</a:t>
            </a:r>
          </a:p>
          <a:p>
            <a:pPr marL="1028700" lvl="1" indent="-571500">
              <a:buFontTx/>
              <a:buChar char="-"/>
            </a:pPr>
            <a:endParaRPr lang="en-US" sz="2800" dirty="0" smtClean="0"/>
          </a:p>
          <a:p>
            <a:pPr marL="571500" indent="-571500">
              <a:buFontTx/>
              <a:buChar char="-"/>
            </a:pPr>
            <a:endParaRPr lang="en-US" sz="3600" dirty="0" smtClean="0"/>
          </a:p>
          <a:p>
            <a:pPr marL="1028700" lvl="1" indent="-571500">
              <a:buFontTx/>
              <a:buChar char="-"/>
            </a:pPr>
            <a:endParaRPr lang="en-US" sz="3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19448"/>
            <a:ext cx="8187690" cy="6137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06220" y="0"/>
            <a:ext cx="683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Delete all of the lines with no data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95739" y="843794"/>
            <a:ext cx="648517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datapage</a:t>
            </a:r>
            <a:r>
              <a:rPr lang="en-US" sz="4000" dirty="0"/>
              <a:t> = pdfpage3[-(1:10</a:t>
            </a:r>
            <a:r>
              <a:rPr lang="en-US" sz="4000" dirty="0" smtClean="0"/>
              <a:t>)]</a:t>
            </a:r>
          </a:p>
          <a:p>
            <a:r>
              <a:rPr lang="en-US" sz="4000" dirty="0" err="1"/>
              <a:t>datapage</a:t>
            </a:r>
            <a:r>
              <a:rPr lang="en-US" sz="4000" dirty="0"/>
              <a:t> = </a:t>
            </a:r>
            <a:r>
              <a:rPr lang="en-US" sz="4000" dirty="0" err="1"/>
              <a:t>datapage</a:t>
            </a:r>
            <a:r>
              <a:rPr lang="en-US" sz="4000" dirty="0"/>
              <a:t>[-(1:5</a:t>
            </a:r>
            <a:r>
              <a:rPr lang="en-US" sz="4000" dirty="0" smtClean="0"/>
              <a:t>)]</a:t>
            </a:r>
          </a:p>
          <a:p>
            <a:r>
              <a:rPr lang="en-US" sz="4000" dirty="0" err="1" smtClean="0"/>
              <a:t>datapage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err="1"/>
              <a:t>datapage</a:t>
            </a:r>
            <a:r>
              <a:rPr lang="en-US" sz="4000" dirty="0"/>
              <a:t>[-(2</a:t>
            </a:r>
            <a:r>
              <a:rPr lang="en-US" sz="4000" dirty="0" smtClean="0"/>
              <a:t>)]</a:t>
            </a:r>
          </a:p>
          <a:p>
            <a:r>
              <a:rPr lang="en-US" sz="4000" dirty="0" err="1" smtClean="0"/>
              <a:t>datapage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err="1"/>
              <a:t>datapage</a:t>
            </a:r>
            <a:r>
              <a:rPr lang="en-US" sz="4000" dirty="0"/>
              <a:t>[-(9</a:t>
            </a:r>
            <a:r>
              <a:rPr lang="en-US" sz="4000" dirty="0" smtClean="0"/>
              <a:t>)]</a:t>
            </a:r>
          </a:p>
          <a:p>
            <a:r>
              <a:rPr lang="en-US" sz="4000" dirty="0" err="1" smtClean="0"/>
              <a:t>datapage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err="1"/>
              <a:t>datapage</a:t>
            </a:r>
            <a:r>
              <a:rPr lang="en-US" sz="4000" dirty="0"/>
              <a:t>[-(15</a:t>
            </a:r>
            <a:r>
              <a:rPr lang="en-US" sz="4000" dirty="0" smtClean="0"/>
              <a:t>)]</a:t>
            </a:r>
          </a:p>
          <a:p>
            <a:r>
              <a:rPr lang="en-US" sz="4000" dirty="0" err="1" smtClean="0"/>
              <a:t>datapage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err="1"/>
              <a:t>datapage</a:t>
            </a:r>
            <a:r>
              <a:rPr lang="en-US" sz="4000" dirty="0"/>
              <a:t>[-(21</a:t>
            </a:r>
            <a:r>
              <a:rPr lang="en-US" sz="4000" dirty="0" smtClean="0"/>
              <a:t>)]</a:t>
            </a:r>
          </a:p>
          <a:p>
            <a:r>
              <a:rPr lang="en-US" sz="4000" dirty="0" err="1" smtClean="0"/>
              <a:t>datapage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err="1"/>
              <a:t>datapage</a:t>
            </a:r>
            <a:r>
              <a:rPr lang="en-US" sz="4000" dirty="0"/>
              <a:t>[-(46:48)]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88267" y="1865475"/>
            <a:ext cx="4114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Efficient? </a:t>
            </a:r>
          </a:p>
          <a:p>
            <a:r>
              <a:rPr lang="en-US" sz="6000" dirty="0" smtClean="0"/>
              <a:t>Maybe not.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97633" y="5085790"/>
            <a:ext cx="415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r>
              <a:rPr lang="en-US" sz="2800" dirty="0" smtClean="0"/>
              <a:t> All suggestions welcome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95739" y="402999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402337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402337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6860" y="2839783"/>
            <a:ext cx="940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err="1"/>
              <a:t>datapage</a:t>
            </a:r>
            <a:r>
              <a:rPr lang="mr-IN" sz="2400" dirty="0"/>
              <a:t> = </a:t>
            </a:r>
            <a:r>
              <a:rPr lang="mr-IN" sz="2400" dirty="0" err="1"/>
              <a:t>str_extract_all</a:t>
            </a:r>
            <a:r>
              <a:rPr lang="mr-IN" sz="2400" dirty="0"/>
              <a:t>(</a:t>
            </a:r>
            <a:r>
              <a:rPr lang="mr-IN" sz="2400" dirty="0" err="1"/>
              <a:t>datapage</a:t>
            </a:r>
            <a:r>
              <a:rPr lang="mr-IN" sz="2400" dirty="0"/>
              <a:t>,"[+-]?([0-9]*[.])?[0-9]+")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" y="986580"/>
            <a:ext cx="11671300" cy="1744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73" y="3310299"/>
            <a:ext cx="11404600" cy="250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6860" y="550246"/>
            <a:ext cx="467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datapage</a:t>
            </a:r>
            <a:r>
              <a:rPr lang="en-US" sz="2400" dirty="0" smtClean="0"/>
              <a:t>  ----  before </a:t>
            </a:r>
            <a:r>
              <a:rPr lang="en-US" sz="2400" dirty="0" err="1" smtClean="0"/>
              <a:t>str_extract_all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6860" y="5938952"/>
            <a:ext cx="682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Beautiful Organized Strings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84" y="301631"/>
            <a:ext cx="8448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Unlist</a:t>
            </a:r>
            <a:r>
              <a:rPr lang="en-US" sz="3200" dirty="0" smtClean="0"/>
              <a:t>()” the data = turns all of the strings into one big string.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275" y="3004721"/>
            <a:ext cx="78294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 </a:t>
            </a:r>
            <a:r>
              <a:rPr lang="en-US" sz="3200" dirty="0" err="1"/>
              <a:t>cbind</a:t>
            </a:r>
            <a:r>
              <a:rPr lang="en-US" sz="3200" dirty="0"/>
              <a:t> to create columns in a </a:t>
            </a:r>
            <a:r>
              <a:rPr lang="en-US" sz="3200" dirty="0" err="1"/>
              <a:t>data.frame</a:t>
            </a:r>
            <a:r>
              <a:rPr lang="en-US" sz="3200" dirty="0"/>
              <a:t>! 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7184" y="4081939"/>
            <a:ext cx="107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Hoteldata</a:t>
            </a:r>
            <a:r>
              <a:rPr lang="en-US" dirty="0"/>
              <a:t> = </a:t>
            </a:r>
            <a:r>
              <a:rPr lang="en-US" dirty="0" err="1"/>
              <a:t>cbind.data.frame</a:t>
            </a:r>
            <a:r>
              <a:rPr lang="en-US" dirty="0"/>
              <a:t>(split(</a:t>
            </a:r>
            <a:r>
              <a:rPr lang="en-US" dirty="0" err="1"/>
              <a:t>datapagetest</a:t>
            </a:r>
            <a:r>
              <a:rPr lang="en-US" dirty="0"/>
              <a:t>, rep(1:18, times=length(</a:t>
            </a:r>
            <a:r>
              <a:rPr lang="en-US" dirty="0" err="1"/>
              <a:t>datapagetest</a:t>
            </a:r>
            <a:r>
              <a:rPr lang="en-US" dirty="0"/>
              <a:t>)/18)), 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3231"/>
          <a:stretch/>
        </p:blipFill>
        <p:spPr>
          <a:xfrm>
            <a:off x="462275" y="1571392"/>
            <a:ext cx="11214100" cy="1482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" y="4668084"/>
            <a:ext cx="11910647" cy="1523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739" y="833569"/>
            <a:ext cx="84855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Name row and columns using</a:t>
            </a:r>
          </a:p>
          <a:p>
            <a:endParaRPr lang="en-US" sz="5400" dirty="0"/>
          </a:p>
          <a:p>
            <a:r>
              <a:rPr lang="en-US" sz="5400" dirty="0" smtClean="0"/>
              <a:t>Names()</a:t>
            </a:r>
            <a:r>
              <a:rPr lang="en-US" sz="5400" dirty="0"/>
              <a:t> </a:t>
            </a:r>
            <a:r>
              <a:rPr lang="en-US" sz="5400" dirty="0" smtClean="0"/>
              <a:t> - for columns</a:t>
            </a:r>
          </a:p>
          <a:p>
            <a:r>
              <a:rPr lang="en-US" sz="5400" dirty="0" err="1" smtClean="0"/>
              <a:t>row.names</a:t>
            </a:r>
            <a:r>
              <a:rPr lang="en-US" sz="5400" dirty="0" smtClean="0"/>
              <a:t>() - for rows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7073" y="4291297"/>
            <a:ext cx="3299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AND</a:t>
            </a:r>
            <a:r>
              <a:rPr lang="mr-IN" sz="8000" dirty="0" smtClean="0"/>
              <a:t>…</a:t>
            </a:r>
            <a:r>
              <a:rPr lang="en-US" sz="8000" dirty="0" smtClean="0"/>
              <a:t>..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668"/>
            <a:ext cx="12192000" cy="6060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7031" y="28227"/>
            <a:ext cx="2997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BEHOLD!!!!!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200</Words>
  <Application>Microsoft Macintosh PowerPoint</Application>
  <PresentationFormat>Widescreen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63</cp:revision>
  <dcterms:created xsi:type="dcterms:W3CDTF">2017-10-26T06:05:04Z</dcterms:created>
  <dcterms:modified xsi:type="dcterms:W3CDTF">2018-01-18T09:53:03Z</dcterms:modified>
</cp:coreProperties>
</file>